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50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56F8-47EF-4C3A-B71C-D4DB29099A37}" type="datetimeFigureOut">
              <a:rPr lang="ar-SA" smtClean="0"/>
              <a:t>21/12/1441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AFB08-AE20-45A1-8B44-4809D65ED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7619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56F8-47EF-4C3A-B71C-D4DB29099A37}" type="datetimeFigureOut">
              <a:rPr lang="ar-SA" smtClean="0"/>
              <a:t>21/12/1441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AFB08-AE20-45A1-8B44-4809D65ED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32941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56F8-47EF-4C3A-B71C-D4DB29099A37}" type="datetimeFigureOut">
              <a:rPr lang="ar-SA" smtClean="0"/>
              <a:t>21/12/1441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AFB08-AE20-45A1-8B44-4809D65ED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714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56F8-47EF-4C3A-B71C-D4DB29099A37}" type="datetimeFigureOut">
              <a:rPr lang="ar-SA" smtClean="0"/>
              <a:t>21/12/1441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AFB08-AE20-45A1-8B44-4809D65ED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63082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56F8-47EF-4C3A-B71C-D4DB29099A37}" type="datetimeFigureOut">
              <a:rPr lang="ar-SA" smtClean="0"/>
              <a:t>21/12/1441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AFB08-AE20-45A1-8B44-4809D65ED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75553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56F8-47EF-4C3A-B71C-D4DB29099A37}" type="datetimeFigureOut">
              <a:rPr lang="ar-SA" smtClean="0"/>
              <a:t>21/12/1441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AFB08-AE20-45A1-8B44-4809D65ED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9806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56F8-47EF-4C3A-B71C-D4DB29099A37}" type="datetimeFigureOut">
              <a:rPr lang="ar-SA" smtClean="0"/>
              <a:t>21/12/1441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AFB08-AE20-45A1-8B44-4809D65ED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81233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56F8-47EF-4C3A-B71C-D4DB29099A37}" type="datetimeFigureOut">
              <a:rPr lang="ar-SA" smtClean="0"/>
              <a:t>21/12/1441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AFB08-AE20-45A1-8B44-4809D65ED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584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56F8-47EF-4C3A-B71C-D4DB29099A37}" type="datetimeFigureOut">
              <a:rPr lang="ar-SA" smtClean="0"/>
              <a:t>21/12/1441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AFB08-AE20-45A1-8B44-4809D65ED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4407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56F8-47EF-4C3A-B71C-D4DB29099A37}" type="datetimeFigureOut">
              <a:rPr lang="ar-SA" smtClean="0"/>
              <a:t>21/12/1441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AFB08-AE20-45A1-8B44-4809D65ED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5846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56F8-47EF-4C3A-B71C-D4DB29099A37}" type="datetimeFigureOut">
              <a:rPr lang="ar-SA" smtClean="0"/>
              <a:t>21/12/1441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AFB08-AE20-45A1-8B44-4809D65ED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3925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A56F8-47EF-4C3A-B71C-D4DB29099A37}" type="datetimeFigureOut">
              <a:rPr lang="ar-SA" smtClean="0"/>
              <a:t>21/12/1441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AFB08-AE20-45A1-8B44-4809D65ED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127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ar-IQ" dirty="0" smtClean="0">
                <a:solidFill>
                  <a:srgbClr val="FF0000"/>
                </a:solidFill>
              </a:rPr>
              <a:t>المحاضرة </a:t>
            </a:r>
            <a:r>
              <a:rPr lang="ar-IQ" dirty="0" err="1" smtClean="0">
                <a:solidFill>
                  <a:srgbClr val="FF0000"/>
                </a:solidFill>
              </a:rPr>
              <a:t>الرابعه</a:t>
            </a:r>
            <a:r>
              <a:rPr lang="ar-IQ" dirty="0" smtClean="0">
                <a:solidFill>
                  <a:srgbClr val="FF0000"/>
                </a:solidFill>
              </a:rPr>
              <a:t> </a:t>
            </a:r>
            <a:endParaRPr lang="ar-S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353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762000"/>
          </a:xfrm>
        </p:spPr>
        <p:txBody>
          <a:bodyPr>
            <a:normAutofit/>
          </a:bodyPr>
          <a:lstStyle/>
          <a:p>
            <a:pPr algn="r"/>
            <a:r>
              <a:rPr lang="ar-IQ" sz="4000" dirty="0" smtClean="0">
                <a:solidFill>
                  <a:schemeClr val="accent2"/>
                </a:solidFill>
              </a:rPr>
              <a:t>ثانيا </a:t>
            </a:r>
            <a:r>
              <a:rPr lang="ar-IQ" sz="4000" dirty="0" smtClean="0"/>
              <a:t>: الفطر  </a:t>
            </a:r>
            <a:r>
              <a:rPr lang="en-US" sz="3600" dirty="0" err="1" smtClean="0">
                <a:solidFill>
                  <a:schemeClr val="accent2"/>
                </a:solidFill>
              </a:rPr>
              <a:t>Gaeumannomyces</a:t>
            </a:r>
            <a:r>
              <a:rPr lang="en-US" sz="3600" dirty="0" smtClean="0">
                <a:solidFill>
                  <a:schemeClr val="accent2"/>
                </a:solidFill>
              </a:rPr>
              <a:t>   </a:t>
            </a:r>
            <a:r>
              <a:rPr lang="en-US" sz="3600" dirty="0" err="1" smtClean="0">
                <a:solidFill>
                  <a:schemeClr val="accent2"/>
                </a:solidFill>
              </a:rPr>
              <a:t>graminis</a:t>
            </a:r>
            <a:r>
              <a:rPr lang="en-US" sz="3600" dirty="0" smtClean="0">
                <a:solidFill>
                  <a:schemeClr val="accent2"/>
                </a:solidFill>
              </a:rPr>
              <a:t>     </a:t>
            </a:r>
            <a:r>
              <a:rPr lang="en-US" sz="3600" dirty="0" err="1" smtClean="0">
                <a:solidFill>
                  <a:schemeClr val="accent2"/>
                </a:solidFill>
              </a:rPr>
              <a:t>tritici</a:t>
            </a:r>
            <a:endParaRPr lang="ar-SA" sz="3600" dirty="0">
              <a:solidFill>
                <a:schemeClr val="accent2"/>
              </a:solidFill>
            </a:endParaRPr>
          </a:p>
        </p:txBody>
      </p:sp>
      <p:pic>
        <p:nvPicPr>
          <p:cNvPr id="3" name="عنصر نائب للمحتوى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800"/>
            <a:ext cx="4800600" cy="4525963"/>
          </a:xfr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066800"/>
            <a:ext cx="3886200" cy="5115871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0" y="5644062"/>
            <a:ext cx="510540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IQ" sz="3200" dirty="0">
                <a:solidFill>
                  <a:prstClr val="black"/>
                </a:solidFill>
              </a:rPr>
              <a:t>يسبب الفطر مرض الفناء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ar-IQ" sz="3200" dirty="0">
                <a:solidFill>
                  <a:prstClr val="black"/>
                </a:solidFill>
              </a:rPr>
              <a:t>على      الحنطة </a:t>
            </a:r>
            <a:r>
              <a:rPr lang="en-US" sz="3200" dirty="0">
                <a:solidFill>
                  <a:prstClr val="black"/>
                </a:solidFill>
              </a:rPr>
              <a:t> Take all  </a:t>
            </a:r>
            <a:endParaRPr lang="ar-SA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22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838200"/>
          </a:xfrm>
        </p:spPr>
        <p:txBody>
          <a:bodyPr/>
          <a:lstStyle/>
          <a:p>
            <a:pPr algn="r"/>
            <a:r>
              <a:rPr lang="ar-IQ" dirty="0" smtClean="0"/>
              <a:t> دورة حياة مرض الفناء على الحنطة </a:t>
            </a:r>
            <a:endParaRPr lang="ar-SA" dirty="0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914400"/>
            <a:ext cx="8839200" cy="5339486"/>
          </a:xfrm>
        </p:spPr>
      </p:pic>
    </p:spTree>
    <p:extLst>
      <p:ext uri="{BB962C8B-B14F-4D97-AF65-F5344CB8AC3E}">
        <p14:creationId xmlns:p14="http://schemas.microsoft.com/office/powerpoint/2010/main" val="1379899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 2: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Glomerellaceae</a:t>
            </a:r>
            <a:endParaRPr lang="ar-SA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990600"/>
            <a:ext cx="8763000" cy="5562600"/>
          </a:xfrm>
        </p:spPr>
        <p:txBody>
          <a:bodyPr/>
          <a:lstStyle/>
          <a:p>
            <a:r>
              <a:rPr lang="ar-IQ" dirty="0" smtClean="0"/>
              <a:t>يعو لها </a:t>
            </a:r>
            <a:r>
              <a:rPr lang="ar-IQ" dirty="0"/>
              <a:t>الجنس </a:t>
            </a:r>
            <a:r>
              <a:rPr lang="en-US" i="1" dirty="0" err="1" smtClean="0">
                <a:solidFill>
                  <a:srgbClr val="7030A0"/>
                </a:solidFill>
              </a:rPr>
              <a:t>Glomerlla</a:t>
            </a:r>
            <a:r>
              <a:rPr lang="en-US" dirty="0" smtClean="0"/>
              <a:t> </a:t>
            </a:r>
            <a:r>
              <a:rPr lang="ar-IQ" dirty="0" smtClean="0"/>
              <a:t> الذي يكون </a:t>
            </a:r>
            <a:r>
              <a:rPr lang="ar-IQ" dirty="0"/>
              <a:t>جسم </a:t>
            </a:r>
            <a:r>
              <a:rPr lang="ar-IQ" dirty="0" smtClean="0"/>
              <a:t>ثمري ذو </a:t>
            </a:r>
            <a:r>
              <a:rPr lang="ar-IQ" dirty="0"/>
              <a:t>جران </a:t>
            </a:r>
            <a:r>
              <a:rPr lang="ar-IQ" dirty="0" smtClean="0"/>
              <a:t>اكنه وهو الطور الكامل للفطر الناقص </a:t>
            </a:r>
            <a:r>
              <a:rPr lang="en-US" i="1" dirty="0" err="1" smtClean="0">
                <a:solidFill>
                  <a:srgbClr val="7030A0"/>
                </a:solidFill>
              </a:rPr>
              <a:t>Colletotrichum</a:t>
            </a:r>
            <a:r>
              <a:rPr lang="en-US" dirty="0" smtClean="0"/>
              <a:t> </a:t>
            </a:r>
            <a:r>
              <a:rPr lang="ar-IQ" dirty="0" smtClean="0"/>
              <a:t> الذي يسبب الكثير من الامراض </a:t>
            </a:r>
          </a:p>
          <a:p>
            <a:r>
              <a:rPr lang="ar-IQ" dirty="0" smtClean="0"/>
              <a:t>يسبب النوع </a:t>
            </a:r>
            <a:r>
              <a:rPr lang="en-US" i="1" dirty="0" smtClean="0">
                <a:solidFill>
                  <a:srgbClr val="7030A0"/>
                </a:solidFill>
              </a:rPr>
              <a:t>C. </a:t>
            </a:r>
            <a:r>
              <a:rPr lang="en-US" i="1" dirty="0" err="1" smtClean="0">
                <a:solidFill>
                  <a:srgbClr val="7030A0"/>
                </a:solidFill>
              </a:rPr>
              <a:t>faleatum</a:t>
            </a:r>
            <a:r>
              <a:rPr lang="en-US" i="1" dirty="0" smtClean="0">
                <a:solidFill>
                  <a:srgbClr val="7030A0"/>
                </a:solidFill>
              </a:rPr>
              <a:t>  </a:t>
            </a:r>
            <a:r>
              <a:rPr lang="ar-IQ" dirty="0" smtClean="0"/>
              <a:t> مرض التعفن الاحمر على قصب السكر </a:t>
            </a:r>
          </a:p>
          <a:p>
            <a:r>
              <a:rPr lang="en-US" i="1" dirty="0" smtClean="0">
                <a:solidFill>
                  <a:srgbClr val="7030A0"/>
                </a:solidFill>
              </a:rPr>
              <a:t>C. </a:t>
            </a:r>
            <a:r>
              <a:rPr lang="en-US" i="1" dirty="0" err="1" smtClean="0">
                <a:solidFill>
                  <a:srgbClr val="7030A0"/>
                </a:solidFill>
              </a:rPr>
              <a:t>Musae</a:t>
            </a:r>
            <a:r>
              <a:rPr lang="ar-IQ" i="1" dirty="0" smtClean="0">
                <a:solidFill>
                  <a:srgbClr val="7030A0"/>
                </a:solidFill>
              </a:rPr>
              <a:t> </a:t>
            </a:r>
            <a:r>
              <a:rPr lang="ar-IQ" dirty="0" smtClean="0"/>
              <a:t>يسبب مرض </a:t>
            </a:r>
            <a:r>
              <a:rPr lang="ar-IQ" dirty="0" err="1" smtClean="0"/>
              <a:t>الانثراكنوز</a:t>
            </a:r>
            <a:r>
              <a:rPr lang="ar-IQ" dirty="0" smtClean="0"/>
              <a:t> على الموز </a:t>
            </a:r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11954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pPr algn="l"/>
            <a:r>
              <a:rPr lang="en-US" i="1" dirty="0" err="1" smtClean="0">
                <a:solidFill>
                  <a:schemeClr val="tx2"/>
                </a:solidFill>
              </a:rPr>
              <a:t>Colletotrichum</a:t>
            </a:r>
            <a:r>
              <a:rPr lang="en-US" dirty="0" smtClean="0"/>
              <a:t> </a:t>
            </a:r>
            <a:endParaRPr lang="ar-S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818" y="1066800"/>
            <a:ext cx="4189181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990600"/>
            <a:ext cx="480241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16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86800" cy="792162"/>
          </a:xfrm>
        </p:spPr>
        <p:txBody>
          <a:bodyPr/>
          <a:lstStyle/>
          <a:p>
            <a:pPr algn="l"/>
            <a:r>
              <a:rPr lang="en-US" dirty="0" smtClean="0"/>
              <a:t>Order : </a:t>
            </a:r>
            <a:r>
              <a:rPr lang="en-US" dirty="0" err="1" smtClean="0"/>
              <a:t>Ophiostomatales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28600" y="990600"/>
            <a:ext cx="8763000" cy="5638800"/>
          </a:xfrm>
        </p:spPr>
        <p:txBody>
          <a:bodyPr>
            <a:normAutofit/>
          </a:bodyPr>
          <a:lstStyle/>
          <a:p>
            <a:r>
              <a:rPr lang="ar-IQ" dirty="0" smtClean="0"/>
              <a:t>تضم اكثر من 6 </a:t>
            </a:r>
            <a:r>
              <a:rPr lang="ar-IQ" dirty="0"/>
              <a:t>اجناس </a:t>
            </a:r>
            <a:r>
              <a:rPr lang="ar-IQ" dirty="0" smtClean="0"/>
              <a:t>و 110 نوع ، اغلبها مترمم او متطفل على </a:t>
            </a:r>
            <a:r>
              <a:rPr lang="ar-IQ" dirty="0"/>
              <a:t>الاشجار </a:t>
            </a:r>
            <a:r>
              <a:rPr lang="ar-IQ" dirty="0" smtClean="0"/>
              <a:t>والاخشاب </a:t>
            </a:r>
          </a:p>
          <a:p>
            <a:r>
              <a:rPr lang="ar-IQ" dirty="0"/>
              <a:t>الجسم </a:t>
            </a:r>
            <a:r>
              <a:rPr lang="ar-IQ" dirty="0" smtClean="0"/>
              <a:t>الثمري غير حشوي و ذو  عنق طويل </a:t>
            </a:r>
          </a:p>
          <a:p>
            <a:r>
              <a:rPr lang="ar-IQ" dirty="0" smtClean="0"/>
              <a:t>اهم </a:t>
            </a:r>
            <a:r>
              <a:rPr lang="ar-IQ" dirty="0"/>
              <a:t>اجناسها </a:t>
            </a:r>
            <a:r>
              <a:rPr lang="en-US" dirty="0" err="1" smtClean="0"/>
              <a:t>Ophiostoma</a:t>
            </a:r>
            <a:r>
              <a:rPr lang="en-US" dirty="0" smtClean="0"/>
              <a:t> </a:t>
            </a:r>
            <a:endParaRPr lang="ar-IQ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ar-IQ" dirty="0" smtClean="0"/>
              <a:t>يسبب مرض الذبول الوعائي </a:t>
            </a:r>
            <a:r>
              <a:rPr lang="ar-IQ" dirty="0"/>
              <a:t>للدردار </a:t>
            </a:r>
            <a:r>
              <a:rPr lang="ar-IQ" dirty="0" smtClean="0"/>
              <a:t>الهولندي </a:t>
            </a:r>
            <a:r>
              <a:rPr lang="en-US" dirty="0" err="1" smtClean="0"/>
              <a:t>O.ulmi</a:t>
            </a:r>
            <a:r>
              <a:rPr lang="en-US" dirty="0" smtClean="0"/>
              <a:t> </a:t>
            </a:r>
            <a:r>
              <a:rPr lang="ar-IQ" dirty="0" smtClean="0"/>
              <a:t> الذي تقوم بنقله خنافس ثاقبات القلف مسبب موت الملايين  من </a:t>
            </a:r>
            <a:r>
              <a:rPr lang="ar-IQ" dirty="0"/>
              <a:t>الاشجار </a:t>
            </a:r>
            <a:r>
              <a:rPr lang="ar-IQ" dirty="0" smtClean="0"/>
              <a:t>في </a:t>
            </a:r>
            <a:r>
              <a:rPr lang="ar-IQ" dirty="0"/>
              <a:t>هولندا </a:t>
            </a:r>
            <a:endParaRPr lang="ar-IQ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ar-IQ" dirty="0" smtClean="0"/>
              <a:t>الاجسام </a:t>
            </a:r>
            <a:r>
              <a:rPr lang="ar-IQ" dirty="0" err="1" smtClean="0"/>
              <a:t>الثمرية</a:t>
            </a:r>
            <a:r>
              <a:rPr lang="ar-IQ" dirty="0" smtClean="0"/>
              <a:t> </a:t>
            </a:r>
            <a:r>
              <a:rPr lang="ar-IQ" dirty="0"/>
              <a:t>سوداء </a:t>
            </a:r>
            <a:r>
              <a:rPr lang="ar-IQ" dirty="0" smtClean="0"/>
              <a:t>منتفخة من </a:t>
            </a:r>
            <a:r>
              <a:rPr lang="ar-IQ" dirty="0"/>
              <a:t>القاعدة </a:t>
            </a:r>
            <a:r>
              <a:rPr lang="ar-IQ" dirty="0" smtClean="0"/>
              <a:t>ولها عنق طويل اسطواني وفوهة تحاط بحلقة شعيرات </a:t>
            </a:r>
            <a:r>
              <a:rPr lang="ar-IQ" dirty="0"/>
              <a:t>مستدقة </a:t>
            </a:r>
            <a:r>
              <a:rPr lang="ar-IQ" dirty="0" smtClean="0"/>
              <a:t>تحمل جراثيم </a:t>
            </a:r>
            <a:r>
              <a:rPr lang="ar-IQ" dirty="0" err="1" smtClean="0"/>
              <a:t>كيسية</a:t>
            </a:r>
            <a:r>
              <a:rPr lang="ar-IQ" dirty="0" smtClean="0"/>
              <a:t> شفافة في قطيرات لزجة .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98469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ar-IQ" dirty="0" smtClean="0"/>
              <a:t>تمتلك الاكياس </a:t>
            </a:r>
            <a:r>
              <a:rPr lang="ar-IQ" dirty="0"/>
              <a:t>جدران </a:t>
            </a:r>
            <a:r>
              <a:rPr lang="ar-IQ" dirty="0" smtClean="0"/>
              <a:t>نحيفة </a:t>
            </a:r>
            <a:r>
              <a:rPr lang="ar-IQ" dirty="0" err="1" smtClean="0"/>
              <a:t>سريعه</a:t>
            </a:r>
            <a:r>
              <a:rPr lang="ar-IQ" dirty="0" smtClean="0"/>
              <a:t> </a:t>
            </a:r>
            <a:r>
              <a:rPr lang="ar-IQ" dirty="0" err="1" smtClean="0"/>
              <a:t>الذبوان</a:t>
            </a:r>
            <a:r>
              <a:rPr lang="ar-IQ" dirty="0" smtClean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ar-IQ" dirty="0" smtClean="0"/>
              <a:t>تنطلق الجراثيم </a:t>
            </a:r>
            <a:r>
              <a:rPr lang="ar-IQ" dirty="0" err="1" smtClean="0"/>
              <a:t>الكيسية</a:t>
            </a:r>
            <a:r>
              <a:rPr lang="ar-IQ" dirty="0" smtClean="0"/>
              <a:t> </a:t>
            </a:r>
            <a:r>
              <a:rPr lang="ar-IQ" dirty="0"/>
              <a:t>داخل الجسم </a:t>
            </a:r>
            <a:r>
              <a:rPr lang="ar-IQ" dirty="0" smtClean="0"/>
              <a:t>الثمري وتتحرك </a:t>
            </a:r>
            <a:r>
              <a:rPr lang="ar-IQ" dirty="0" err="1" smtClean="0"/>
              <a:t>للاعلى</a:t>
            </a:r>
            <a:r>
              <a:rPr lang="ar-IQ" dirty="0" smtClean="0"/>
              <a:t> </a:t>
            </a:r>
            <a:r>
              <a:rPr lang="ar-IQ" dirty="0"/>
              <a:t>لتخرج </a:t>
            </a:r>
            <a:r>
              <a:rPr lang="ar-IQ" dirty="0" smtClean="0"/>
              <a:t>من </a:t>
            </a:r>
            <a:r>
              <a:rPr lang="ar-IQ" dirty="0" err="1" smtClean="0"/>
              <a:t>الفوهه</a:t>
            </a:r>
            <a:r>
              <a:rPr lang="ar-IQ" dirty="0" smtClean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ar-IQ" dirty="0" smtClean="0"/>
              <a:t>الطور الناقص لهذا الفطر هو </a:t>
            </a:r>
            <a:r>
              <a:rPr lang="en-US" sz="4400" i="1" dirty="0" err="1" smtClean="0">
                <a:solidFill>
                  <a:schemeClr val="accent2"/>
                </a:solidFill>
              </a:rPr>
              <a:t>Graphium</a:t>
            </a:r>
            <a:r>
              <a:rPr lang="en-US" sz="4400" i="1" dirty="0" smtClean="0">
                <a:solidFill>
                  <a:schemeClr val="accent2"/>
                </a:solidFill>
              </a:rPr>
              <a:t> </a:t>
            </a:r>
            <a:r>
              <a:rPr lang="en-US" sz="4400" i="1" dirty="0" err="1" smtClean="0">
                <a:solidFill>
                  <a:schemeClr val="accent2"/>
                </a:solidFill>
              </a:rPr>
              <a:t>ulmi</a:t>
            </a:r>
            <a:endParaRPr lang="ar-IQ" sz="4400" i="1" dirty="0" smtClean="0">
              <a:solidFill>
                <a:schemeClr val="accent2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ar-IQ" dirty="0" smtClean="0"/>
              <a:t>يمتاز بتكوينه تراكيب </a:t>
            </a:r>
            <a:r>
              <a:rPr lang="ar-IQ" dirty="0" err="1" smtClean="0"/>
              <a:t>ثمرية</a:t>
            </a:r>
            <a:r>
              <a:rPr lang="ar-IQ" dirty="0" smtClean="0"/>
              <a:t> </a:t>
            </a:r>
            <a:r>
              <a:rPr lang="ar-IQ" dirty="0" err="1"/>
              <a:t>لاجنسية</a:t>
            </a:r>
            <a:r>
              <a:rPr lang="ar-IQ" dirty="0"/>
              <a:t> </a:t>
            </a:r>
            <a:r>
              <a:rPr lang="en-US" dirty="0" err="1" smtClean="0"/>
              <a:t>Synnema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46421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33337"/>
            <a:ext cx="8686800" cy="1143000"/>
          </a:xfrm>
        </p:spPr>
        <p:txBody>
          <a:bodyPr/>
          <a:lstStyle/>
          <a:p>
            <a:pPr algn="l"/>
            <a:r>
              <a:rPr lang="en-US" i="1" dirty="0" err="1" smtClean="0">
                <a:solidFill>
                  <a:schemeClr val="accent2"/>
                </a:solidFill>
              </a:rPr>
              <a:t>Ophiostoma</a:t>
            </a:r>
            <a:r>
              <a:rPr lang="en-US" i="1" dirty="0" smtClean="0">
                <a:solidFill>
                  <a:schemeClr val="accent2"/>
                </a:solidFill>
              </a:rPr>
              <a:t> </a:t>
            </a:r>
            <a:r>
              <a:rPr lang="en-US" i="1" dirty="0" err="1" smtClean="0">
                <a:solidFill>
                  <a:schemeClr val="accent2"/>
                </a:solidFill>
              </a:rPr>
              <a:t>ulmi</a:t>
            </a:r>
            <a:endParaRPr lang="ar-SA" i="1" dirty="0">
              <a:solidFill>
                <a:schemeClr val="accent2"/>
              </a:solidFill>
            </a:endParaRPr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3810000" cy="4648200"/>
          </a:xfr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" t="13906" r="10063"/>
          <a:stretch/>
        </p:blipFill>
        <p:spPr>
          <a:xfrm>
            <a:off x="4343400" y="152400"/>
            <a:ext cx="4800600" cy="5248275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4038600" y="5715000"/>
            <a:ext cx="457200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IQ" sz="2800" dirty="0">
                <a:solidFill>
                  <a:prstClr val="black"/>
                </a:solidFill>
              </a:rPr>
              <a:t>مسبب مرض الذبول الوعائي </a:t>
            </a:r>
            <a:r>
              <a:rPr lang="ar-IQ" sz="2800" dirty="0">
                <a:solidFill>
                  <a:prstClr val="black"/>
                </a:solidFill>
              </a:rPr>
              <a:t>في الدردار </a:t>
            </a:r>
            <a:endParaRPr lang="ar-SA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310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/>
              <a:t>Graphium</a:t>
            </a:r>
            <a:r>
              <a:rPr lang="en-US" dirty="0" smtClean="0"/>
              <a:t> </a:t>
            </a:r>
            <a:r>
              <a:rPr lang="en-US" dirty="0" err="1" smtClean="0"/>
              <a:t>ulmi</a:t>
            </a:r>
            <a:endParaRPr lang="ar-SA" dirty="0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2" t="5000"/>
          <a:stretch/>
        </p:blipFill>
        <p:spPr>
          <a:xfrm>
            <a:off x="228600" y="1524000"/>
            <a:ext cx="4114800" cy="5029200"/>
          </a:xfr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3" r="60417"/>
          <a:stretch/>
        </p:blipFill>
        <p:spPr>
          <a:xfrm>
            <a:off x="4572000" y="1524000"/>
            <a:ext cx="42672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95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5162"/>
          </a:xfrm>
        </p:spPr>
        <p:txBody>
          <a:bodyPr>
            <a:noAutofit/>
          </a:bodyPr>
          <a:lstStyle/>
          <a:p>
            <a:pPr algn="l"/>
            <a:r>
              <a:rPr lang="en-US" sz="4800" dirty="0" smtClean="0">
                <a:solidFill>
                  <a:schemeClr val="accent2"/>
                </a:solidFill>
              </a:rPr>
              <a:t>Order : </a:t>
            </a:r>
            <a:r>
              <a:rPr lang="en-US" sz="4800" dirty="0" err="1" smtClean="0">
                <a:solidFill>
                  <a:schemeClr val="accent2"/>
                </a:solidFill>
              </a:rPr>
              <a:t>Microascales</a:t>
            </a:r>
            <a:r>
              <a:rPr lang="en-US" sz="4800" dirty="0" smtClean="0">
                <a:solidFill>
                  <a:schemeClr val="accent2"/>
                </a:solidFill>
              </a:rPr>
              <a:t>                      </a:t>
            </a:r>
            <a:br>
              <a:rPr lang="en-US" sz="4800" dirty="0" smtClean="0">
                <a:solidFill>
                  <a:schemeClr val="accent2"/>
                </a:solidFill>
              </a:rPr>
            </a:br>
            <a:r>
              <a:rPr lang="ar-IQ" sz="4800" dirty="0" smtClean="0">
                <a:solidFill>
                  <a:schemeClr val="accent2"/>
                </a:solidFill>
              </a:rPr>
              <a:t>               </a:t>
            </a:r>
            <a:r>
              <a:rPr lang="en-US" sz="4800" dirty="0" smtClean="0">
                <a:solidFill>
                  <a:schemeClr val="accent2"/>
                </a:solidFill>
              </a:rPr>
              <a:t>Family 1 : </a:t>
            </a:r>
            <a:r>
              <a:rPr lang="en-US" sz="4800" dirty="0" err="1" smtClean="0">
                <a:solidFill>
                  <a:schemeClr val="accent2"/>
                </a:solidFill>
              </a:rPr>
              <a:t>Microascaceae</a:t>
            </a:r>
            <a:r>
              <a:rPr lang="en-US" sz="4800" dirty="0" smtClean="0">
                <a:solidFill>
                  <a:schemeClr val="accent2"/>
                </a:solidFill>
              </a:rPr>
              <a:t>  </a:t>
            </a:r>
            <a:br>
              <a:rPr lang="en-US" sz="4800" dirty="0" smtClean="0">
                <a:solidFill>
                  <a:schemeClr val="accent2"/>
                </a:solidFill>
              </a:rPr>
            </a:br>
            <a:r>
              <a:rPr lang="en-US" sz="4800" dirty="0" smtClean="0">
                <a:solidFill>
                  <a:schemeClr val="accent2"/>
                </a:solidFill>
              </a:rPr>
              <a:t>Genus : </a:t>
            </a:r>
            <a:r>
              <a:rPr lang="en-US" sz="4800" dirty="0" err="1" smtClean="0">
                <a:solidFill>
                  <a:schemeClr val="accent2"/>
                </a:solidFill>
              </a:rPr>
              <a:t>Microascus</a:t>
            </a:r>
            <a:r>
              <a:rPr lang="en-US" sz="4800" dirty="0" smtClean="0">
                <a:solidFill>
                  <a:schemeClr val="accent2"/>
                </a:solidFill>
              </a:rPr>
              <a:t>                           </a:t>
            </a:r>
            <a:endParaRPr lang="ar-SA" sz="4800" dirty="0">
              <a:solidFill>
                <a:schemeClr val="accent2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2895600"/>
            <a:ext cx="8229600" cy="3230563"/>
          </a:xfrm>
        </p:spPr>
        <p:txBody>
          <a:bodyPr/>
          <a:lstStyle/>
          <a:p>
            <a:r>
              <a:rPr lang="ar-IQ" dirty="0" smtClean="0"/>
              <a:t>يمتاز </a:t>
            </a:r>
            <a:r>
              <a:rPr lang="ar-IQ" dirty="0"/>
              <a:t>بقدرته </a:t>
            </a:r>
            <a:r>
              <a:rPr lang="ar-IQ" dirty="0" smtClean="0"/>
              <a:t>على تمثيل </a:t>
            </a:r>
            <a:r>
              <a:rPr lang="ar-IQ" dirty="0"/>
              <a:t>مصادر </a:t>
            </a:r>
            <a:r>
              <a:rPr lang="ar-IQ" dirty="0" smtClean="0"/>
              <a:t>الكاربون  الخام والسليلوز والفينول </a:t>
            </a:r>
          </a:p>
          <a:p>
            <a:r>
              <a:rPr lang="ar-IQ" dirty="0" smtClean="0"/>
              <a:t>ولكونه يتحمل ظروف بيئية مختلفة فهو يتواجد من مناطق القطب الشمالي الى الترب الصحراوية الحارة والمستنقعات المالحة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394941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i="1" dirty="0" err="1" smtClean="0">
                <a:solidFill>
                  <a:schemeClr val="accent1"/>
                </a:solidFill>
              </a:rPr>
              <a:t>Microascus</a:t>
            </a:r>
            <a:endParaRPr lang="ar-SA" i="1" dirty="0">
              <a:solidFill>
                <a:schemeClr val="accent1"/>
              </a:solidFill>
            </a:endParaRPr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71600"/>
            <a:ext cx="8610600" cy="4754563"/>
          </a:xfrm>
        </p:spPr>
      </p:pic>
    </p:spTree>
    <p:extLst>
      <p:ext uri="{BB962C8B-B14F-4D97-AF65-F5344CB8AC3E}">
        <p14:creationId xmlns:p14="http://schemas.microsoft.com/office/powerpoint/2010/main" val="3326446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Order : </a:t>
            </a:r>
            <a:r>
              <a:rPr lang="en-US" dirty="0" err="1" smtClean="0">
                <a:solidFill>
                  <a:srgbClr val="FF0000"/>
                </a:solidFill>
              </a:rPr>
              <a:t>Diporthales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28600" y="1066800"/>
            <a:ext cx="8610600" cy="50593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ar-IQ" dirty="0" smtClean="0"/>
              <a:t>تضم اكثر من 94 نوع لهذا تعتبر من الرتب الكبيرة ، بعضها يكون مترمم والبعض الاخر متطفل على قلف الاش</a:t>
            </a:r>
            <a:r>
              <a:rPr lang="ar-IQ" dirty="0">
                <a:solidFill>
                  <a:prstClr val="black"/>
                </a:solidFill>
              </a:rPr>
              <a:t>ج</a:t>
            </a:r>
            <a:r>
              <a:rPr lang="ar-IQ" dirty="0" smtClean="0"/>
              <a:t>ار </a:t>
            </a:r>
          </a:p>
          <a:p>
            <a:pPr marL="514350" indent="-514350">
              <a:buFont typeface="+mj-lt"/>
              <a:buAutoNum type="arabicPeriod"/>
            </a:pPr>
            <a:r>
              <a:rPr lang="ar-IQ" dirty="0" smtClean="0"/>
              <a:t>الا</a:t>
            </a:r>
            <a:r>
              <a:rPr lang="ar-IQ" dirty="0">
                <a:solidFill>
                  <a:prstClr val="black"/>
                </a:solidFill>
              </a:rPr>
              <a:t>ج</a:t>
            </a:r>
            <a:r>
              <a:rPr lang="ar-IQ" dirty="0" smtClean="0"/>
              <a:t>سام </a:t>
            </a:r>
            <a:r>
              <a:rPr lang="ar-IQ" dirty="0" err="1" smtClean="0"/>
              <a:t>الثمرية</a:t>
            </a:r>
            <a:r>
              <a:rPr lang="ar-IQ" dirty="0" smtClean="0"/>
              <a:t> تكون في مجاميع او عناقيد او ضمن حشية </a:t>
            </a:r>
            <a:r>
              <a:rPr lang="ar-IQ" dirty="0" err="1" smtClean="0"/>
              <a:t>ثمرية</a:t>
            </a:r>
            <a:r>
              <a:rPr lang="ar-IQ" dirty="0" smtClean="0"/>
              <a:t> </a:t>
            </a:r>
            <a:r>
              <a:rPr lang="ar-IQ" dirty="0" err="1" smtClean="0"/>
              <a:t>كيسية</a:t>
            </a:r>
            <a:r>
              <a:rPr lang="ar-IQ" dirty="0" smtClean="0"/>
              <a:t> </a:t>
            </a:r>
            <a:r>
              <a:rPr lang="en-US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Ascostroma</a:t>
            </a:r>
            <a:r>
              <a:rPr lang="ar-IQ" dirty="0" smtClean="0"/>
              <a:t> والتي تكون مطمورة في نسي</a:t>
            </a:r>
            <a:r>
              <a:rPr lang="ar-IQ" dirty="0">
                <a:solidFill>
                  <a:prstClr val="black"/>
                </a:solidFill>
              </a:rPr>
              <a:t>ج</a:t>
            </a:r>
            <a:r>
              <a:rPr lang="ar-IQ" dirty="0" smtClean="0"/>
              <a:t> العائل تحت البشرة او تحت نسي</a:t>
            </a:r>
            <a:r>
              <a:rPr lang="ar-IQ" dirty="0">
                <a:solidFill>
                  <a:prstClr val="black"/>
                </a:solidFill>
              </a:rPr>
              <a:t>ج</a:t>
            </a:r>
            <a:r>
              <a:rPr lang="ar-IQ" dirty="0" smtClean="0"/>
              <a:t> النبات </a:t>
            </a:r>
          </a:p>
          <a:p>
            <a:pPr marL="514350" indent="-514350">
              <a:buFont typeface="+mj-lt"/>
              <a:buAutoNum type="arabicPeriod"/>
            </a:pPr>
            <a:r>
              <a:rPr lang="ar-IQ" dirty="0" smtClean="0"/>
              <a:t>الاكياس احا</a:t>
            </a:r>
            <a:r>
              <a:rPr lang="ar-IQ" dirty="0" smtClean="0">
                <a:ea typeface="Times New Roman"/>
                <a:cs typeface="Times New Roman"/>
              </a:rPr>
              <a:t>دية الغلاف تحوي في الغالب 8 ابواغ </a:t>
            </a:r>
            <a:r>
              <a:rPr lang="ar-IQ" dirty="0" err="1" smtClean="0">
                <a:ea typeface="Times New Roman"/>
                <a:cs typeface="Times New Roman"/>
              </a:rPr>
              <a:t>كيسية</a:t>
            </a:r>
            <a:r>
              <a:rPr lang="ar-IQ" dirty="0" smtClean="0">
                <a:ea typeface="Times New Roman"/>
                <a:cs typeface="Times New Roman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ar-IQ" dirty="0" smtClean="0">
                <a:ea typeface="Times New Roman"/>
                <a:cs typeface="Times New Roman"/>
              </a:rPr>
              <a:t>اهم </a:t>
            </a:r>
            <a:r>
              <a:rPr lang="ar-IQ" dirty="0">
                <a:ea typeface="Times New Roman"/>
                <a:cs typeface="Times New Roman"/>
              </a:rPr>
              <a:t>الاجناس </a:t>
            </a:r>
            <a:r>
              <a:rPr lang="ar-IQ" dirty="0" smtClean="0">
                <a:ea typeface="Times New Roman"/>
                <a:cs typeface="Times New Roman"/>
              </a:rPr>
              <a:t>التابعة لهذه الرتبة الفطر </a:t>
            </a:r>
            <a:r>
              <a:rPr lang="en-US" sz="40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a typeface="Times New Roman"/>
                <a:cs typeface="Times New Roman"/>
              </a:rPr>
              <a:t>Diporthe</a:t>
            </a:r>
            <a:r>
              <a:rPr lang="en-US" sz="4000" i="1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Times New Roman"/>
                <a:cs typeface="Times New Roman"/>
              </a:rPr>
              <a:t> </a:t>
            </a: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Times New Roman"/>
                <a:cs typeface="Times New Roman"/>
              </a:rPr>
              <a:t>sp</a:t>
            </a:r>
            <a:r>
              <a:rPr lang="en-US" sz="4000" i="1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Times New Roman"/>
                <a:cs typeface="Times New Roman"/>
              </a:rPr>
              <a:t>. </a:t>
            </a:r>
            <a:endParaRPr lang="ar-IQ" sz="4000" i="1" dirty="0" smtClean="0">
              <a:solidFill>
                <a:schemeClr val="tx2">
                  <a:lumMod val="60000"/>
                  <a:lumOff val="40000"/>
                </a:schemeClr>
              </a:solidFill>
              <a:ea typeface="Times New Roman"/>
              <a:cs typeface="Times New Roman"/>
            </a:endParaRPr>
          </a:p>
          <a:p>
            <a:pPr marL="514350" indent="-514350">
              <a:buFont typeface="+mj-lt"/>
              <a:buAutoNum type="arabicPeriod"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09823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ar-IQ" dirty="0" smtClean="0"/>
              <a:t>          </a:t>
            </a:r>
            <a:r>
              <a:rPr lang="en-US" dirty="0" smtClean="0"/>
              <a:t>Family 2 : </a:t>
            </a:r>
            <a:r>
              <a:rPr lang="en-US" dirty="0" err="1" smtClean="0"/>
              <a:t>Ceratocystidaceae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Genus : </a:t>
            </a:r>
            <a:r>
              <a:rPr lang="en-US" i="1" dirty="0" smtClean="0">
                <a:solidFill>
                  <a:srgbClr val="FF0000"/>
                </a:solidFill>
              </a:rPr>
              <a:t>Ceratocystis</a:t>
            </a:r>
            <a:r>
              <a:rPr lang="en-US" i="1" dirty="0" smtClean="0"/>
              <a:t> </a:t>
            </a:r>
            <a:r>
              <a:rPr lang="en-US" dirty="0" smtClean="0"/>
              <a:t>                   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ar-IQ" sz="3600" dirty="0"/>
              <a:t>يسبب العديد </a:t>
            </a:r>
            <a:r>
              <a:rPr lang="ar-IQ" sz="3600" dirty="0" smtClean="0"/>
              <a:t>من الامراض مثل مرض ذبول البلوط</a:t>
            </a:r>
          </a:p>
          <a:p>
            <a:r>
              <a:rPr lang="ar-IQ" sz="3600" dirty="0" smtClean="0"/>
              <a:t>النوع </a:t>
            </a:r>
            <a:r>
              <a:rPr lang="en-US" sz="3600" dirty="0" smtClean="0">
                <a:solidFill>
                  <a:srgbClr val="FF0000"/>
                </a:solidFill>
              </a:rPr>
              <a:t>C. </a:t>
            </a:r>
            <a:r>
              <a:rPr lang="en-US" sz="3600" dirty="0" err="1" smtClean="0">
                <a:solidFill>
                  <a:srgbClr val="FF0000"/>
                </a:solidFill>
              </a:rPr>
              <a:t>fimbriata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ar-IQ" sz="3600" dirty="0" smtClean="0">
                <a:solidFill>
                  <a:srgbClr val="FF0000"/>
                </a:solidFill>
              </a:rPr>
              <a:t> </a:t>
            </a:r>
            <a:r>
              <a:rPr lang="ar-IQ" sz="3600" dirty="0" smtClean="0"/>
              <a:t>يسبب مرض الذبول على مدى واسع من النباتات </a:t>
            </a:r>
            <a:r>
              <a:rPr lang="ar-IQ" sz="3600" dirty="0" err="1" smtClean="0"/>
              <a:t>اليوكالبتوس</a:t>
            </a:r>
            <a:r>
              <a:rPr lang="ar-IQ" sz="3600" dirty="0" smtClean="0"/>
              <a:t> و البطاطا الحلوة و </a:t>
            </a:r>
            <a:r>
              <a:rPr lang="ar-IQ" sz="3600" dirty="0" err="1" smtClean="0"/>
              <a:t>المانكو</a:t>
            </a:r>
            <a:r>
              <a:rPr lang="ar-IQ" sz="3600" dirty="0" smtClean="0"/>
              <a:t> </a:t>
            </a:r>
          </a:p>
          <a:p>
            <a:r>
              <a:rPr lang="ar-IQ" sz="3600" dirty="0"/>
              <a:t>يمتاز الجسم </a:t>
            </a:r>
            <a:r>
              <a:rPr lang="ar-IQ" sz="3600" dirty="0" smtClean="0"/>
              <a:t>الثمري </a:t>
            </a:r>
            <a:r>
              <a:rPr lang="en-US" sz="3600" dirty="0" err="1" smtClean="0"/>
              <a:t>Perithecium</a:t>
            </a:r>
            <a:r>
              <a:rPr lang="ar-IQ" sz="3600" dirty="0" smtClean="0"/>
              <a:t> ذو عنق </a:t>
            </a:r>
            <a:r>
              <a:rPr lang="ar-IQ" sz="3600" dirty="0"/>
              <a:t>طويل جدا تخرج </a:t>
            </a:r>
            <a:r>
              <a:rPr lang="ar-IQ" sz="3600" dirty="0" smtClean="0"/>
              <a:t>من خلاله الجراثيم المتجمعة في </a:t>
            </a:r>
            <a:r>
              <a:rPr lang="ar-IQ" sz="3600" dirty="0"/>
              <a:t>قطره لزجه </a:t>
            </a:r>
            <a:r>
              <a:rPr lang="ar-IQ" sz="3600" dirty="0" smtClean="0"/>
              <a:t>على قمة </a:t>
            </a:r>
            <a:r>
              <a:rPr lang="ar-IQ" sz="3600" dirty="0" err="1" smtClean="0"/>
              <a:t>الفوهه</a:t>
            </a:r>
            <a:r>
              <a:rPr lang="ar-IQ" sz="3600" dirty="0" smtClean="0"/>
              <a:t> .   </a:t>
            </a:r>
            <a:endParaRPr lang="ar-SA" sz="3600" dirty="0"/>
          </a:p>
        </p:txBody>
      </p:sp>
    </p:spTree>
    <p:extLst>
      <p:ext uri="{BB962C8B-B14F-4D97-AF65-F5344CB8AC3E}">
        <p14:creationId xmlns:p14="http://schemas.microsoft.com/office/powerpoint/2010/main" val="961427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IQ" dirty="0" smtClean="0"/>
              <a:t>مرض </a:t>
            </a:r>
            <a:r>
              <a:rPr lang="ar-IQ" dirty="0"/>
              <a:t>الذبول والجسم </a:t>
            </a:r>
            <a:r>
              <a:rPr lang="ar-IQ" dirty="0" smtClean="0"/>
              <a:t>الثمري نوع </a:t>
            </a:r>
            <a:r>
              <a:rPr lang="en-US" dirty="0" err="1" smtClean="0"/>
              <a:t>Perithecium</a:t>
            </a:r>
            <a:endParaRPr lang="ar-S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87768"/>
            <a:ext cx="3886200" cy="450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600200"/>
            <a:ext cx="4495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6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dirty="0" smtClean="0"/>
              <a:t>الفطر </a:t>
            </a:r>
            <a:r>
              <a:rPr lang="ar-IQ" dirty="0"/>
              <a:t>تحت المجهر </a:t>
            </a:r>
            <a:endParaRPr lang="ar-SA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143000"/>
            <a:ext cx="7848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908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algn="l"/>
            <a:r>
              <a:rPr lang="en-US" dirty="0" smtClean="0"/>
              <a:t>Order : </a:t>
            </a:r>
            <a:r>
              <a:rPr lang="en-US" dirty="0" err="1" smtClean="0"/>
              <a:t>Hypocreales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52400" y="1066800"/>
            <a:ext cx="8763000" cy="5486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ar-IQ" dirty="0" smtClean="0"/>
              <a:t>تعيش افرداها رمية وبعظها متطفل على اوراق وسيقان وجذور بعض النباتات وبعضها يتطفل على بعض الحشرات </a:t>
            </a:r>
          </a:p>
          <a:p>
            <a:pPr marL="514350" indent="-514350">
              <a:buFont typeface="+mj-lt"/>
              <a:buAutoNum type="arabicPeriod"/>
            </a:pPr>
            <a:r>
              <a:rPr lang="ar-IQ" dirty="0"/>
              <a:t>تكون اجسام </a:t>
            </a:r>
            <a:r>
              <a:rPr lang="ar-IQ" dirty="0" err="1" smtClean="0"/>
              <a:t>ثمرية</a:t>
            </a:r>
            <a:r>
              <a:rPr lang="ar-IQ" dirty="0" smtClean="0"/>
              <a:t> </a:t>
            </a:r>
            <a:r>
              <a:rPr lang="ar-IQ" dirty="0" err="1" smtClean="0"/>
              <a:t>قارورية</a:t>
            </a:r>
            <a:r>
              <a:rPr lang="ar-IQ" dirty="0" smtClean="0"/>
              <a:t> ذات غلاف لحمي وله فوهه تبطنها خيوط فطرية شعرية </a:t>
            </a:r>
            <a:r>
              <a:rPr lang="ar-IQ" dirty="0"/>
              <a:t>عقيمة وقد </a:t>
            </a:r>
            <a:r>
              <a:rPr lang="ar-IQ" dirty="0" smtClean="0"/>
              <a:t>تتواجد </a:t>
            </a:r>
            <a:r>
              <a:rPr lang="ar-IQ" dirty="0" err="1" smtClean="0"/>
              <a:t>سطحيآ</a:t>
            </a:r>
            <a:r>
              <a:rPr lang="ar-IQ" dirty="0" smtClean="0"/>
              <a:t> او </a:t>
            </a:r>
            <a:r>
              <a:rPr lang="ar-IQ" dirty="0"/>
              <a:t>مطمورة داخل </a:t>
            </a:r>
            <a:r>
              <a:rPr lang="ar-IQ" dirty="0" smtClean="0"/>
              <a:t>حشية </a:t>
            </a:r>
            <a:r>
              <a:rPr lang="ar-IQ" dirty="0"/>
              <a:t>او داخل نسيج </a:t>
            </a:r>
            <a:r>
              <a:rPr lang="ar-IQ" dirty="0" smtClean="0"/>
              <a:t>النبات </a:t>
            </a:r>
          </a:p>
          <a:p>
            <a:pPr marL="514350" indent="-514350">
              <a:buFont typeface="+mj-lt"/>
              <a:buAutoNum type="arabicPeriod"/>
            </a:pPr>
            <a:r>
              <a:rPr lang="ar-IQ" dirty="0" smtClean="0"/>
              <a:t>الاكياس اسطوانية الشكل وتكون جراثيم أحادية الخلية بيضوية الشكل </a:t>
            </a:r>
            <a:r>
              <a:rPr lang="ar-IQ" dirty="0"/>
              <a:t>او متعددة </a:t>
            </a:r>
            <a:r>
              <a:rPr lang="ar-IQ" dirty="0" smtClean="0"/>
              <a:t>الخلايا خيطية الشكل تشبه </a:t>
            </a:r>
            <a:r>
              <a:rPr lang="ar-IQ" dirty="0"/>
              <a:t>الجراثيم </a:t>
            </a:r>
            <a:r>
              <a:rPr lang="ar-IQ" dirty="0" err="1"/>
              <a:t>الكونيدية</a:t>
            </a:r>
            <a:r>
              <a:rPr lang="ar-IQ" dirty="0"/>
              <a:t> </a:t>
            </a:r>
            <a:r>
              <a:rPr lang="ar-IQ" dirty="0" smtClean="0"/>
              <a:t>الكبيرة للفطر </a:t>
            </a:r>
            <a:r>
              <a:rPr lang="en-US" i="1" dirty="0" smtClean="0"/>
              <a:t>Fusarium</a:t>
            </a:r>
            <a:r>
              <a:rPr lang="ar-IQ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ar-IQ" dirty="0" smtClean="0"/>
              <a:t>تضم العوائل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99346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F1 : </a:t>
            </a:r>
            <a:r>
              <a:rPr lang="en-US" dirty="0" err="1" smtClean="0"/>
              <a:t>Hypocreaceae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G: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Hyporea</a:t>
            </a:r>
            <a:endParaRPr lang="ar-SA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IQ" dirty="0" smtClean="0"/>
              <a:t>الاكياس فيه اسطوانية الشكل </a:t>
            </a:r>
          </a:p>
          <a:p>
            <a:r>
              <a:rPr lang="ar-IQ" dirty="0" smtClean="0"/>
              <a:t>الابواغ </a:t>
            </a:r>
            <a:r>
              <a:rPr lang="ar-IQ" dirty="0" err="1" smtClean="0"/>
              <a:t>الكيسية</a:t>
            </a:r>
            <a:r>
              <a:rPr lang="ar-IQ" dirty="0" smtClean="0"/>
              <a:t> متخصرة </a:t>
            </a:r>
            <a:r>
              <a:rPr lang="ar-IQ" dirty="0"/>
              <a:t>عن الحواجز وهي </a:t>
            </a:r>
            <a:r>
              <a:rPr lang="ar-IQ" dirty="0" err="1"/>
              <a:t>تتجزا</a:t>
            </a:r>
            <a:r>
              <a:rPr lang="ar-IQ" dirty="0"/>
              <a:t> </a:t>
            </a:r>
            <a:r>
              <a:rPr lang="ar-IQ" dirty="0" smtClean="0"/>
              <a:t>الى ابواغ جزئية </a:t>
            </a:r>
            <a:r>
              <a:rPr lang="ar-IQ" dirty="0"/>
              <a:t>حيث يبدو </a:t>
            </a:r>
            <a:r>
              <a:rPr lang="ar-IQ" dirty="0" smtClean="0"/>
              <a:t>الكيس </a:t>
            </a:r>
            <a:r>
              <a:rPr lang="ar-IQ" dirty="0"/>
              <a:t>عن النضوج </a:t>
            </a:r>
            <a:r>
              <a:rPr lang="ar-IQ" dirty="0" smtClean="0"/>
              <a:t>محتويا على 16 </a:t>
            </a:r>
            <a:r>
              <a:rPr lang="ar-IQ" dirty="0" err="1" smtClean="0"/>
              <a:t>بوغ</a:t>
            </a:r>
            <a:r>
              <a:rPr lang="ar-IQ" dirty="0" smtClean="0"/>
              <a:t> </a:t>
            </a:r>
          </a:p>
          <a:p>
            <a:r>
              <a:rPr lang="ar-IQ" dirty="0"/>
              <a:t> الاطوار </a:t>
            </a:r>
            <a:r>
              <a:rPr lang="ar-IQ" dirty="0" err="1"/>
              <a:t>اللاجنسية</a:t>
            </a:r>
            <a:r>
              <a:rPr lang="ar-IQ" dirty="0"/>
              <a:t> </a:t>
            </a:r>
            <a:r>
              <a:rPr lang="ar-IQ" dirty="0" smtClean="0"/>
              <a:t>للفطر هي </a:t>
            </a:r>
            <a:r>
              <a:rPr lang="en-US" i="1" dirty="0" smtClean="0">
                <a:solidFill>
                  <a:srgbClr val="C00000"/>
                </a:solidFill>
              </a:rPr>
              <a:t>Trichoderma</a:t>
            </a:r>
            <a:r>
              <a:rPr lang="en-US" dirty="0" smtClean="0"/>
              <a:t> </a:t>
            </a:r>
            <a:r>
              <a:rPr lang="ar-IQ" dirty="0" smtClean="0"/>
              <a:t> و </a:t>
            </a:r>
            <a:r>
              <a:rPr lang="en-US" i="1" dirty="0" err="1" smtClean="0">
                <a:solidFill>
                  <a:srgbClr val="C00000"/>
                </a:solidFill>
              </a:rPr>
              <a:t>Gliocladium</a:t>
            </a:r>
            <a:r>
              <a:rPr lang="en-US" i="1" dirty="0" smtClean="0">
                <a:solidFill>
                  <a:srgbClr val="C00000"/>
                </a:solidFill>
              </a:rPr>
              <a:t> </a:t>
            </a:r>
            <a:endParaRPr lang="ar-SA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401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i="1" dirty="0" smtClean="0">
                <a:solidFill>
                  <a:srgbClr val="C00000"/>
                </a:solidFill>
              </a:rPr>
              <a:t>Trichoderma </a:t>
            </a:r>
            <a:endParaRPr lang="ar-SA" i="1" dirty="0">
              <a:solidFill>
                <a:srgbClr val="C00000"/>
              </a:solidFill>
            </a:endParaRPr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4191000" cy="4525963"/>
          </a:xfr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76400"/>
            <a:ext cx="4038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83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i="1" dirty="0" err="1" smtClean="0">
                <a:solidFill>
                  <a:srgbClr val="C00000"/>
                </a:solidFill>
              </a:rPr>
              <a:t>Hypocrea</a:t>
            </a:r>
            <a:endParaRPr lang="ar-SA" i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83058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688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i="1" dirty="0" err="1" smtClean="0">
                <a:solidFill>
                  <a:srgbClr val="C00000"/>
                </a:solidFill>
              </a:rPr>
              <a:t>Gliocladium</a:t>
            </a:r>
            <a:endParaRPr lang="ar-SA" i="1" dirty="0">
              <a:solidFill>
                <a:srgbClr val="C00000"/>
              </a:solidFill>
            </a:endParaRPr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1600"/>
            <a:ext cx="8077200" cy="4800600"/>
          </a:xfrm>
        </p:spPr>
      </p:pic>
    </p:spTree>
    <p:extLst>
      <p:ext uri="{BB962C8B-B14F-4D97-AF65-F5344CB8AC3E}">
        <p14:creationId xmlns:p14="http://schemas.microsoft.com/office/powerpoint/2010/main" val="2443916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algn="l"/>
            <a:r>
              <a:rPr lang="en-US" dirty="0" smtClean="0"/>
              <a:t>F2 : </a:t>
            </a:r>
            <a:r>
              <a:rPr lang="en-US" dirty="0" err="1" smtClean="0"/>
              <a:t>Nectria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04800" y="1143000"/>
            <a:ext cx="8534400" cy="52578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ar-IQ" dirty="0"/>
              <a:t>تمتاز </a:t>
            </a:r>
            <a:r>
              <a:rPr lang="ar-IQ" dirty="0" smtClean="0"/>
              <a:t>بوجود الخيوط الفطرية العقيمة </a:t>
            </a:r>
            <a:r>
              <a:rPr lang="en-US" dirty="0" err="1" smtClean="0"/>
              <a:t>Paraphyses</a:t>
            </a:r>
            <a:r>
              <a:rPr lang="en-US" dirty="0" smtClean="0"/>
              <a:t> </a:t>
            </a:r>
            <a:r>
              <a:rPr lang="ar-IQ" dirty="0" smtClean="0"/>
              <a:t> والتي تنشأ من </a:t>
            </a:r>
            <a:r>
              <a:rPr lang="ar-IQ" dirty="0"/>
              <a:t>قمة الجسم الثمري وتمتد </a:t>
            </a:r>
            <a:r>
              <a:rPr lang="ar-IQ" dirty="0" smtClean="0"/>
              <a:t>للداخل </a:t>
            </a:r>
          </a:p>
          <a:p>
            <a:pPr marL="514350" indent="-514350">
              <a:buFont typeface="+mj-lt"/>
              <a:buAutoNum type="arabicParenR"/>
            </a:pPr>
            <a:r>
              <a:rPr lang="ar-IQ" dirty="0" smtClean="0"/>
              <a:t>عادة تكون خالية من </a:t>
            </a:r>
            <a:r>
              <a:rPr lang="ar-IQ" dirty="0" err="1" smtClean="0"/>
              <a:t>الحشيات</a:t>
            </a:r>
            <a:r>
              <a:rPr lang="ar-IQ" dirty="0" smtClean="0"/>
              <a:t> </a:t>
            </a:r>
            <a:r>
              <a:rPr lang="ar-IQ" dirty="0" err="1" smtClean="0"/>
              <a:t>الثمرية</a:t>
            </a:r>
            <a:r>
              <a:rPr lang="ar-IQ" dirty="0" smtClean="0"/>
              <a:t> وفي </a:t>
            </a:r>
            <a:r>
              <a:rPr lang="ar-IQ" dirty="0"/>
              <a:t>حالة وجوها فان الاجسام </a:t>
            </a:r>
            <a:r>
              <a:rPr lang="ar-IQ" dirty="0" err="1" smtClean="0"/>
              <a:t>الثمرية</a:t>
            </a:r>
            <a:r>
              <a:rPr lang="ar-IQ" dirty="0"/>
              <a:t> </a:t>
            </a:r>
            <a:r>
              <a:rPr lang="ar-IQ" dirty="0" smtClean="0"/>
              <a:t>تتواجد </a:t>
            </a:r>
            <a:r>
              <a:rPr lang="ar-IQ" dirty="0"/>
              <a:t>جالسة </a:t>
            </a:r>
            <a:r>
              <a:rPr lang="ar-IQ" dirty="0" smtClean="0"/>
              <a:t>على سطحها </a:t>
            </a:r>
          </a:p>
          <a:p>
            <a:pPr marL="514350" indent="-514350">
              <a:buFont typeface="+mj-lt"/>
              <a:buAutoNum type="arabicParenR"/>
            </a:pPr>
            <a:r>
              <a:rPr lang="ar-IQ" dirty="0"/>
              <a:t>اهم جنس </a:t>
            </a:r>
            <a:r>
              <a:rPr lang="ar-IQ" dirty="0" smtClean="0"/>
              <a:t>لها هو </a:t>
            </a:r>
            <a:r>
              <a:rPr lang="en-US" i="1" dirty="0" err="1" smtClean="0">
                <a:solidFill>
                  <a:srgbClr val="C00000"/>
                </a:solidFill>
              </a:rPr>
              <a:t>Nectria</a:t>
            </a:r>
            <a:r>
              <a:rPr lang="en-US" dirty="0" smtClean="0"/>
              <a:t> </a:t>
            </a:r>
            <a:r>
              <a:rPr lang="ar-IQ" dirty="0" smtClean="0"/>
              <a:t> وهو يمثل الطور الكامل للفطر الناقص </a:t>
            </a:r>
            <a:r>
              <a:rPr lang="en-US" i="1" dirty="0" smtClean="0">
                <a:solidFill>
                  <a:schemeClr val="tx2"/>
                </a:solidFill>
              </a:rPr>
              <a:t>Fusarium</a:t>
            </a:r>
            <a:r>
              <a:rPr lang="en-US" dirty="0" smtClean="0"/>
              <a:t> </a:t>
            </a:r>
            <a:endParaRPr lang="ar-IQ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ar-IQ" dirty="0" smtClean="0"/>
              <a:t>يعيش بصورة رمية او طفيلية على النباتات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ar-IQ" dirty="0"/>
              <a:t>تسبب انسداد </a:t>
            </a:r>
            <a:r>
              <a:rPr lang="ar-IQ" dirty="0" smtClean="0"/>
              <a:t>في اوعية الخشب </a:t>
            </a:r>
            <a:r>
              <a:rPr lang="ar-IQ" dirty="0"/>
              <a:t>مما يؤدي </a:t>
            </a:r>
            <a:r>
              <a:rPr lang="ar-IQ" dirty="0" smtClean="0"/>
              <a:t>الى ذبولها ثم تعيش عليه بصورة رمية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ar-IQ" dirty="0"/>
              <a:t>تعود </a:t>
            </a:r>
            <a:r>
              <a:rPr lang="ar-IQ" dirty="0" smtClean="0"/>
              <a:t>له عدة انواع ممرضة للنبات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182429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i="1" dirty="0" err="1" smtClean="0">
                <a:solidFill>
                  <a:schemeClr val="tx2"/>
                </a:solidFill>
              </a:rPr>
              <a:t>Nectria</a:t>
            </a:r>
            <a:r>
              <a:rPr lang="en-US" dirty="0" smtClean="0"/>
              <a:t> </a:t>
            </a:r>
            <a:endParaRPr lang="ar-SA" dirty="0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073886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algn="l"/>
            <a:r>
              <a:rPr lang="en-US" i="1" dirty="0" err="1" smtClean="0"/>
              <a:t>Diporthe</a:t>
            </a:r>
            <a:r>
              <a:rPr lang="en-US" i="1" dirty="0" smtClean="0"/>
              <a:t> </a:t>
            </a:r>
            <a:r>
              <a:rPr lang="en-US" dirty="0" smtClean="0"/>
              <a:t>sp.</a:t>
            </a:r>
            <a:endParaRPr lang="ar-SA" dirty="0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315" r="5384" b="1"/>
          <a:stretch/>
        </p:blipFill>
        <p:spPr>
          <a:xfrm>
            <a:off x="152400" y="1066800"/>
            <a:ext cx="4572000" cy="4038600"/>
          </a:xfr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512" y="1066800"/>
            <a:ext cx="4162425" cy="4038600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609600" y="5562600"/>
            <a:ext cx="79248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ar-IQ" sz="2800" dirty="0">
                <a:solidFill>
                  <a:prstClr val="black"/>
                </a:solidFill>
              </a:rPr>
              <a:t>يمثل هذا الفطر الطور الكامل للفطر الناقص </a:t>
            </a:r>
            <a:r>
              <a:rPr lang="en-US" sz="3200" i="1" dirty="0" err="1">
                <a:solidFill>
                  <a:prstClr val="black"/>
                </a:solidFill>
              </a:rPr>
              <a:t>Phomopsis</a:t>
            </a:r>
            <a:endParaRPr lang="ar-SA" sz="32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46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5440363"/>
          </a:xfrm>
        </p:spPr>
      </p:pic>
      <p:sp>
        <p:nvSpPr>
          <p:cNvPr id="5" name="مربع نص 4"/>
          <p:cNvSpPr txBox="1"/>
          <p:nvPr/>
        </p:nvSpPr>
        <p:spPr>
          <a:xfrm>
            <a:off x="304800" y="5791200"/>
            <a:ext cx="86868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IQ" sz="3200" dirty="0">
                <a:solidFill>
                  <a:prstClr val="black"/>
                </a:solidFill>
              </a:rPr>
              <a:t>الاجسام </a:t>
            </a:r>
            <a:r>
              <a:rPr lang="ar-IQ" sz="3200" dirty="0" err="1">
                <a:solidFill>
                  <a:prstClr val="black"/>
                </a:solidFill>
              </a:rPr>
              <a:t>الثمرية</a:t>
            </a:r>
            <a:r>
              <a:rPr lang="ar-IQ" sz="3200" dirty="0">
                <a:solidFill>
                  <a:prstClr val="black"/>
                </a:solidFill>
              </a:rPr>
              <a:t> واعراض الاصابة بالفطر  </a:t>
            </a:r>
            <a:r>
              <a:rPr lang="en-US" sz="3200" dirty="0">
                <a:solidFill>
                  <a:prstClr val="black"/>
                </a:solidFill>
              </a:rPr>
              <a:t>. </a:t>
            </a:r>
            <a:r>
              <a:rPr lang="en-US" sz="3200" i="1" dirty="0" err="1">
                <a:solidFill>
                  <a:prstClr val="black"/>
                </a:solidFill>
              </a:rPr>
              <a:t>Diporthe</a:t>
            </a:r>
            <a:r>
              <a:rPr lang="en-US" sz="3200" i="1" dirty="0">
                <a:solidFill>
                  <a:prstClr val="black"/>
                </a:solidFill>
              </a:rPr>
              <a:t> </a:t>
            </a:r>
            <a:endParaRPr lang="ar-SA" sz="32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141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algn="l"/>
            <a:r>
              <a:rPr lang="en-US" i="1" dirty="0" err="1" smtClean="0">
                <a:solidFill>
                  <a:srgbClr val="FF0000"/>
                </a:solidFill>
              </a:rPr>
              <a:t>Phomopsis</a:t>
            </a:r>
            <a:endParaRPr lang="ar-SA" i="1" dirty="0">
              <a:solidFill>
                <a:srgbClr val="FF0000"/>
              </a:solidFill>
            </a:endParaRPr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4114800" cy="3200400"/>
          </a:xfr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3" t="13385" r="27676" b="11262"/>
          <a:stretch/>
        </p:blipFill>
        <p:spPr>
          <a:xfrm>
            <a:off x="4743450" y="685800"/>
            <a:ext cx="3957639" cy="4057651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228601" y="5105400"/>
            <a:ext cx="847248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IQ" sz="2800" dirty="0">
                <a:solidFill>
                  <a:prstClr val="black"/>
                </a:solidFill>
              </a:rPr>
              <a:t>يسبب امراض </a:t>
            </a:r>
            <a:r>
              <a:rPr lang="ar-IQ" sz="2800" dirty="0" err="1">
                <a:solidFill>
                  <a:prstClr val="black"/>
                </a:solidFill>
              </a:rPr>
              <a:t>التبقعات</a:t>
            </a:r>
            <a:r>
              <a:rPr lang="ar-IQ" sz="2800" dirty="0">
                <a:solidFill>
                  <a:prstClr val="black"/>
                </a:solidFill>
              </a:rPr>
              <a:t> </a:t>
            </a:r>
            <a:r>
              <a:rPr lang="ar-IQ" sz="2800" dirty="0" err="1">
                <a:solidFill>
                  <a:prstClr val="black"/>
                </a:solidFill>
              </a:rPr>
              <a:t>والاعفان</a:t>
            </a:r>
            <a:r>
              <a:rPr lang="ar-IQ" sz="2800" dirty="0">
                <a:solidFill>
                  <a:prstClr val="black"/>
                </a:solidFill>
              </a:rPr>
              <a:t> على الثمار للعديد من الثمار والمحاصيل والخضر والفاكهة </a:t>
            </a:r>
            <a:endParaRPr lang="ar-SA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620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Family</a:t>
            </a:r>
            <a:r>
              <a:rPr lang="en-US" dirty="0" smtClean="0">
                <a:solidFill>
                  <a:srgbClr val="FF0000"/>
                </a:solidFill>
              </a:rPr>
              <a:t>1</a:t>
            </a:r>
            <a:r>
              <a:rPr lang="en-US" dirty="0" smtClean="0"/>
              <a:t> : </a:t>
            </a:r>
            <a:r>
              <a:rPr lang="en-US" dirty="0" err="1" smtClean="0"/>
              <a:t>Magnoporthaceae</a:t>
            </a:r>
            <a:r>
              <a:rPr lang="en-US" dirty="0" smtClean="0"/>
              <a:t> 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ar-IQ" dirty="0" smtClean="0"/>
              <a:t>تضم 9 ا</a:t>
            </a:r>
            <a:r>
              <a:rPr lang="ar-IQ" dirty="0">
                <a:solidFill>
                  <a:prstClr val="black"/>
                </a:solidFill>
              </a:rPr>
              <a:t>ج</a:t>
            </a:r>
            <a:r>
              <a:rPr lang="ar-IQ" dirty="0" smtClean="0"/>
              <a:t>ناس تعو</a:t>
            </a:r>
            <a:r>
              <a:rPr lang="ar-IQ" dirty="0" smtClean="0">
                <a:ea typeface="Times New Roman"/>
                <a:cs typeface="Times New Roman"/>
              </a:rPr>
              <a:t>د لها 2 نوع .</a:t>
            </a:r>
          </a:p>
          <a:p>
            <a:pPr marL="514350" indent="-514350">
              <a:buFont typeface="+mj-lt"/>
              <a:buAutoNum type="arabicPeriod"/>
            </a:pPr>
            <a:r>
              <a:rPr lang="ar-IQ" dirty="0" smtClean="0">
                <a:cs typeface="Times New Roman"/>
              </a:rPr>
              <a:t>اهم </a:t>
            </a:r>
            <a:r>
              <a:rPr lang="ar-IQ" dirty="0">
                <a:cs typeface="Times New Roman"/>
              </a:rPr>
              <a:t>الاجناس </a:t>
            </a:r>
            <a:r>
              <a:rPr lang="ar-IQ" dirty="0" smtClean="0">
                <a:cs typeface="Times New Roman"/>
              </a:rPr>
              <a:t>التي تعو</a:t>
            </a:r>
            <a:r>
              <a:rPr lang="ar-IQ" dirty="0" smtClean="0">
                <a:ea typeface="Times New Roman"/>
                <a:cs typeface="Times New Roman"/>
              </a:rPr>
              <a:t>د لها هما الفطرين </a:t>
            </a:r>
            <a:r>
              <a:rPr lang="ar-IQ" dirty="0" smtClean="0">
                <a:solidFill>
                  <a:schemeClr val="accent2"/>
                </a:solidFill>
                <a:ea typeface="Times New Roman"/>
                <a:cs typeface="Times New Roman"/>
              </a:rPr>
              <a:t>اول</a:t>
            </a:r>
            <a:r>
              <a:rPr lang="ar-IQ" dirty="0" smtClean="0">
                <a:ea typeface="Times New Roman"/>
                <a:cs typeface="Times New Roman"/>
              </a:rPr>
              <a:t>ا : </a:t>
            </a:r>
            <a:r>
              <a:rPr lang="en-US" sz="4000" i="1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Magnoporthe</a:t>
            </a:r>
            <a:r>
              <a:rPr lang="en-US" sz="4000" i="1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en-US" dirty="0" smtClean="0">
                <a:ea typeface="Times New Roman"/>
                <a:cs typeface="Times New Roman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grisea</a:t>
            </a:r>
            <a:r>
              <a:rPr lang="ar-IQ" dirty="0" smtClean="0">
                <a:ea typeface="Times New Roman"/>
                <a:cs typeface="Times New Roman"/>
              </a:rPr>
              <a:t> الذي يسبب مرض لفحة الرز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ar-IQ" dirty="0" smtClean="0">
                <a:cs typeface="Times New Roman"/>
              </a:rPr>
              <a:t>هذا الفطر هو الطور الكامل للفطر الناقص </a:t>
            </a:r>
            <a:r>
              <a:rPr lang="en-US" sz="4000" i="1" dirty="0" err="1" smtClean="0">
                <a:solidFill>
                  <a:srgbClr val="FF0000"/>
                </a:solidFill>
                <a:cs typeface="Times New Roman"/>
              </a:rPr>
              <a:t>Pyricularia</a:t>
            </a:r>
            <a:r>
              <a:rPr lang="en-US" i="1" dirty="0" smtClean="0">
                <a:solidFill>
                  <a:srgbClr val="FF0000"/>
                </a:solidFill>
                <a:cs typeface="Times New Roman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cs typeface="Times New Roman"/>
              </a:rPr>
              <a:t>oryzae</a:t>
            </a:r>
            <a:r>
              <a:rPr lang="ar-IQ" dirty="0" smtClean="0">
                <a:cs typeface="Times New Roman"/>
              </a:rPr>
              <a:t> الذي ينشط في المناطق الاستوائية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124466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i="1" dirty="0" err="1" smtClean="0">
                <a:solidFill>
                  <a:srgbClr val="FF0000"/>
                </a:solidFill>
              </a:rPr>
              <a:t>Magnoporthe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grisea</a:t>
            </a:r>
            <a:endParaRPr lang="ar-SA" i="1" dirty="0">
              <a:solidFill>
                <a:srgbClr val="FF0000"/>
              </a:solidFill>
            </a:endParaRPr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9" t="4104" r="18056" b="4349"/>
          <a:stretch/>
        </p:blipFill>
        <p:spPr>
          <a:xfrm>
            <a:off x="228600" y="1524000"/>
            <a:ext cx="4100514" cy="4143375"/>
          </a:xfr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447800"/>
            <a:ext cx="44196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39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IQ" dirty="0" smtClean="0"/>
              <a:t>مرض لفحة الرز </a:t>
            </a:r>
            <a:endParaRPr lang="ar-SA" dirty="0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0"/>
            <a:ext cx="8001000" cy="4525963"/>
          </a:xfrm>
        </p:spPr>
      </p:pic>
    </p:spTree>
    <p:extLst>
      <p:ext uri="{BB962C8B-B14F-4D97-AF65-F5344CB8AC3E}">
        <p14:creationId xmlns:p14="http://schemas.microsoft.com/office/powerpoint/2010/main" val="2961128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715962"/>
          </a:xfrm>
        </p:spPr>
        <p:txBody>
          <a:bodyPr>
            <a:normAutofit fontScale="90000"/>
          </a:bodyPr>
          <a:lstStyle/>
          <a:p>
            <a:pPr algn="l"/>
            <a:r>
              <a:rPr lang="ar-IQ" sz="3600" dirty="0" smtClean="0">
                <a:solidFill>
                  <a:srgbClr val="FF0000"/>
                </a:solidFill>
              </a:rPr>
              <a:t>اعراض الاصابة و تراكيب الفطر  </a:t>
            </a:r>
            <a:r>
              <a:rPr lang="en-US" i="1" dirty="0" err="1" smtClean="0">
                <a:solidFill>
                  <a:srgbClr val="FF0000"/>
                </a:solidFill>
              </a:rPr>
              <a:t>Pyricularia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oryzae</a:t>
            </a:r>
            <a:endParaRPr lang="ar-SA" i="1" dirty="0">
              <a:solidFill>
                <a:srgbClr val="FF0000"/>
              </a:solidFill>
            </a:endParaRPr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3"/>
          <a:stretch/>
        </p:blipFill>
        <p:spPr>
          <a:xfrm>
            <a:off x="228600" y="990600"/>
            <a:ext cx="8610600" cy="5662613"/>
          </a:xfrm>
        </p:spPr>
      </p:pic>
    </p:spTree>
    <p:extLst>
      <p:ext uri="{BB962C8B-B14F-4D97-AF65-F5344CB8AC3E}">
        <p14:creationId xmlns:p14="http://schemas.microsoft.com/office/powerpoint/2010/main" val="4017745973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598</Words>
  <Application>Microsoft Office PowerPoint</Application>
  <PresentationFormat>عرض على الشاشة (3:4)‏</PresentationFormat>
  <Paragraphs>69</Paragraphs>
  <Slides>29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29</vt:i4>
      </vt:variant>
    </vt:vector>
  </HeadingPairs>
  <TitlesOfParts>
    <vt:vector size="30" baseType="lpstr">
      <vt:lpstr>نسق Office</vt:lpstr>
      <vt:lpstr>المحاضرة الرابعه </vt:lpstr>
      <vt:lpstr>Order : Diporthales</vt:lpstr>
      <vt:lpstr>Diporthe sp.</vt:lpstr>
      <vt:lpstr>عرض تقديمي في PowerPoint</vt:lpstr>
      <vt:lpstr>Phomopsis</vt:lpstr>
      <vt:lpstr>Family1 : Magnoporthaceae </vt:lpstr>
      <vt:lpstr>Magnoporthe grisea</vt:lpstr>
      <vt:lpstr>مرض لفحة الرز </vt:lpstr>
      <vt:lpstr>اعراض الاصابة و تراكيب الفطر  Pyricularia oryzae</vt:lpstr>
      <vt:lpstr>ثانيا : الفطر  Gaeumannomyces   graminis     tritici</vt:lpstr>
      <vt:lpstr> دورة حياة مرض الفناء على الحنطة </vt:lpstr>
      <vt:lpstr>F 2: Glomerellaceae</vt:lpstr>
      <vt:lpstr>Colletotrichum </vt:lpstr>
      <vt:lpstr>Order : Ophiostomatales</vt:lpstr>
      <vt:lpstr>عرض تقديمي في PowerPoint</vt:lpstr>
      <vt:lpstr>Ophiostoma ulmi</vt:lpstr>
      <vt:lpstr>Graphium ulmi</vt:lpstr>
      <vt:lpstr>Order : Microascales                                      Family 1 : Microascaceae   Genus : Microascus                           </vt:lpstr>
      <vt:lpstr>Microascus</vt:lpstr>
      <vt:lpstr>          Family 2 : Ceratocystidaceae Genus : Ceratocystis                    </vt:lpstr>
      <vt:lpstr>مرض الذبول والجسم الثمري نوع Perithecium</vt:lpstr>
      <vt:lpstr>الفطر تحت المجهر </vt:lpstr>
      <vt:lpstr>Order : Hypocreales</vt:lpstr>
      <vt:lpstr>F1 : Hypocreaceae G: Hyporea</vt:lpstr>
      <vt:lpstr>Trichoderma </vt:lpstr>
      <vt:lpstr>Hypocrea</vt:lpstr>
      <vt:lpstr>Gliocladium</vt:lpstr>
      <vt:lpstr>F2 : Nectria</vt:lpstr>
      <vt:lpstr>Nectria </vt:lpstr>
    </vt:vector>
  </TitlesOfParts>
  <Company>Microsoft (C)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المحاضرة الرابعه </dc:title>
  <dc:creator>sara</dc:creator>
  <cp:lastModifiedBy>sara</cp:lastModifiedBy>
  <cp:revision>1</cp:revision>
  <dcterms:created xsi:type="dcterms:W3CDTF">2020-08-10T15:25:24Z</dcterms:created>
  <dcterms:modified xsi:type="dcterms:W3CDTF">2020-08-10T15:28:20Z</dcterms:modified>
</cp:coreProperties>
</file>